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4" r:id="rId4"/>
    <p:sldId id="275" r:id="rId5"/>
    <p:sldId id="257" r:id="rId6"/>
    <p:sldId id="262" r:id="rId7"/>
    <p:sldId id="259" r:id="rId8"/>
    <p:sldId id="273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18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49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58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4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490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01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342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372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68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22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54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78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17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00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71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38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69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F613C4-6628-4663-A5AD-C217EA92C105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37ED55-91AA-4948-8485-23E12F4826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67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B22A03-98D8-D224-884F-2766DEB1F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DEBATE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342EAB1-A370-D131-D39A-A71FA4887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POTERE DELLA PAROLA</a:t>
            </a:r>
          </a:p>
        </p:txBody>
      </p:sp>
    </p:spTree>
    <p:extLst>
      <p:ext uri="{BB962C8B-B14F-4D97-AF65-F5344CB8AC3E}">
        <p14:creationId xmlns:p14="http://schemas.microsoft.com/office/powerpoint/2010/main" val="408041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4A1C17-D729-D3E4-B643-4605AD04ACC6}"/>
              </a:ext>
            </a:extLst>
          </p:cNvPr>
          <p:cNvSpPr txBox="1"/>
          <p:nvPr/>
        </p:nvSpPr>
        <p:spPr>
          <a:xfrm>
            <a:off x="1584435" y="1726324"/>
            <a:ext cx="979038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Perché dibattere?</a:t>
            </a:r>
          </a:p>
          <a:p>
            <a:endParaRPr lang="it-IT" sz="4000" dirty="0">
              <a:solidFill>
                <a:srgbClr val="FF0000"/>
              </a:solidFill>
            </a:endParaRPr>
          </a:p>
          <a:p>
            <a:r>
              <a:rPr lang="it-IT" sz="3200" dirty="0"/>
              <a:t>       </a:t>
            </a:r>
            <a:r>
              <a:rPr lang="it-IT" sz="3600" dirty="0"/>
              <a:t>“Se non ci fosse un’opinione contraria, </a:t>
            </a:r>
          </a:p>
          <a:p>
            <a:r>
              <a:rPr lang="it-IT" sz="3600" dirty="0"/>
              <a:t>           bisognerebbe inventarla”</a:t>
            </a:r>
          </a:p>
          <a:p>
            <a:r>
              <a:rPr lang="it-IT" sz="3600" dirty="0"/>
              <a:t>                                            (John Stuart Mill)</a:t>
            </a:r>
          </a:p>
        </p:txBody>
      </p:sp>
    </p:spTree>
    <p:extLst>
      <p:ext uri="{BB962C8B-B14F-4D97-AF65-F5344CB8AC3E}">
        <p14:creationId xmlns:p14="http://schemas.microsoft.com/office/powerpoint/2010/main" val="276538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4A1C17-D729-D3E4-B643-4605AD04ACC6}"/>
              </a:ext>
            </a:extLst>
          </p:cNvPr>
          <p:cNvSpPr txBox="1"/>
          <p:nvPr/>
        </p:nvSpPr>
        <p:spPr>
          <a:xfrm>
            <a:off x="1584435" y="1726324"/>
            <a:ext cx="979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00B050"/>
                </a:solidFill>
              </a:rPr>
              <a:t>DOCENTI REFERENTI</a:t>
            </a:r>
          </a:p>
        </p:txBody>
      </p:sp>
      <p:sp>
        <p:nvSpPr>
          <p:cNvPr id="2" name="Scorrimento orizzontale 1">
            <a:extLst>
              <a:ext uri="{FF2B5EF4-FFF2-40B4-BE49-F238E27FC236}">
                <a16:creationId xmlns:a16="http://schemas.microsoft.com/office/drawing/2014/main" id="{504174E7-B076-0A6D-400D-9FA8472BFB9B}"/>
              </a:ext>
            </a:extLst>
          </p:cNvPr>
          <p:cNvSpPr/>
          <p:nvPr/>
        </p:nvSpPr>
        <p:spPr>
          <a:xfrm>
            <a:off x="1757855" y="2808889"/>
            <a:ext cx="2892973" cy="2420007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DEBATE IN LINGUA ITALIANA: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Prof.ssa Nadia Grieco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Prof.ssa Chiara Mancini</a:t>
            </a:r>
          </a:p>
        </p:txBody>
      </p:sp>
      <p:sp>
        <p:nvSpPr>
          <p:cNvPr id="4" name="Scorrimento orizzontale 3">
            <a:extLst>
              <a:ext uri="{FF2B5EF4-FFF2-40B4-BE49-F238E27FC236}">
                <a16:creationId xmlns:a16="http://schemas.microsoft.com/office/drawing/2014/main" id="{0A8EB81A-4E67-CAD0-0AE8-A06649269143}"/>
              </a:ext>
            </a:extLst>
          </p:cNvPr>
          <p:cNvSpPr/>
          <p:nvPr/>
        </p:nvSpPr>
        <p:spPr>
          <a:xfrm>
            <a:off x="6852745" y="2808890"/>
            <a:ext cx="3016469" cy="2420007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DEBATE IN LINGUA INGLESE: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Prof.ssa Cinzia </a:t>
            </a:r>
            <a:r>
              <a:rPr lang="it-IT" dirty="0" err="1">
                <a:solidFill>
                  <a:schemeClr val="tx1"/>
                </a:solidFill>
              </a:rPr>
              <a:t>Azzaretto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4A1C17-D729-D3E4-B643-4605AD04ACC6}"/>
              </a:ext>
            </a:extLst>
          </p:cNvPr>
          <p:cNvSpPr txBox="1"/>
          <p:nvPr/>
        </p:nvSpPr>
        <p:spPr>
          <a:xfrm>
            <a:off x="1584435" y="1726324"/>
            <a:ext cx="9790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00B050"/>
                </a:solidFill>
              </a:rPr>
              <a:t>Date degli incontri dalle ore 14.30 alle 16.30</a:t>
            </a:r>
          </a:p>
        </p:txBody>
      </p:sp>
      <p:sp>
        <p:nvSpPr>
          <p:cNvPr id="2" name="Scorrimento orizzontale 1">
            <a:extLst>
              <a:ext uri="{FF2B5EF4-FFF2-40B4-BE49-F238E27FC236}">
                <a16:creationId xmlns:a16="http://schemas.microsoft.com/office/drawing/2014/main" id="{504174E7-B076-0A6D-400D-9FA8472BFB9B}"/>
              </a:ext>
            </a:extLst>
          </p:cNvPr>
          <p:cNvSpPr/>
          <p:nvPr/>
        </p:nvSpPr>
        <p:spPr>
          <a:xfrm>
            <a:off x="1757855" y="2808889"/>
            <a:ext cx="2892973" cy="2420007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DEBATE IN LINGUA ITALIANA: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30/11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14/11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11/01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25/01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corrimento orizzontale 3">
            <a:extLst>
              <a:ext uri="{FF2B5EF4-FFF2-40B4-BE49-F238E27FC236}">
                <a16:creationId xmlns:a16="http://schemas.microsoft.com/office/drawing/2014/main" id="{0A8EB81A-4E67-CAD0-0AE8-A06649269143}"/>
              </a:ext>
            </a:extLst>
          </p:cNvPr>
          <p:cNvSpPr/>
          <p:nvPr/>
        </p:nvSpPr>
        <p:spPr>
          <a:xfrm>
            <a:off x="6852745" y="2808890"/>
            <a:ext cx="3016469" cy="2420007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DEBATE IN LINGUA INGLESE: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29/11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13/12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10/01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24/01</a:t>
            </a:r>
          </a:p>
        </p:txBody>
      </p:sp>
    </p:spTree>
    <p:extLst>
      <p:ext uri="{BB962C8B-B14F-4D97-AF65-F5344CB8AC3E}">
        <p14:creationId xmlns:p14="http://schemas.microsoft.com/office/powerpoint/2010/main" val="413347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241D94-EB88-0107-72B3-12355319042C}"/>
              </a:ext>
            </a:extLst>
          </p:cNvPr>
          <p:cNvSpPr txBox="1"/>
          <p:nvPr/>
        </p:nvSpPr>
        <p:spPr>
          <a:xfrm>
            <a:off x="1868214" y="1574375"/>
            <a:ext cx="872621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Il dibattito come didattica innovativa</a:t>
            </a:r>
          </a:p>
          <a:p>
            <a:r>
              <a:rPr lang="it-IT" sz="3200" dirty="0">
                <a:solidFill>
                  <a:srgbClr val="00B050"/>
                </a:solidFill>
              </a:rPr>
              <a:t>La metodologia del dibattito mette al centro:</a:t>
            </a:r>
          </a:p>
          <a:p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dirty="0"/>
              <a:t>Competenze e non contenuti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dirty="0"/>
              <a:t>Il processo di apprendimento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dirty="0"/>
              <a:t>Lo studente come responsabile del suo apprendimento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dirty="0"/>
              <a:t>Cooperative learning e peer </a:t>
            </a:r>
            <a:r>
              <a:rPr lang="it-IT" sz="2800" dirty="0" err="1"/>
              <a:t>education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1771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4A1CDE-CCFB-7CBE-5CEB-7948FA9731E1}"/>
              </a:ext>
            </a:extLst>
          </p:cNvPr>
          <p:cNvSpPr txBox="1"/>
          <p:nvPr/>
        </p:nvSpPr>
        <p:spPr>
          <a:xfrm>
            <a:off x="1757854" y="1120676"/>
            <a:ext cx="935683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</a:rPr>
              <a:t>QUALI ASPETTI POTENZIA?</a:t>
            </a:r>
          </a:p>
          <a:p>
            <a:endParaRPr lang="it-IT" dirty="0"/>
          </a:p>
          <a:p>
            <a:pPr algn="ctr"/>
            <a:r>
              <a:rPr lang="it-IT" sz="3600" dirty="0">
                <a:solidFill>
                  <a:srgbClr val="00B050"/>
                </a:solidFill>
              </a:rPr>
              <a:t>Le competenze trasversali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/>
              <a:t>capacità logico-argomentative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/>
              <a:t>sviluppo del pensiero critico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/>
              <a:t>flessibilità mentale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/>
              <a:t>capacità comunicativo-retoriche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/>
              <a:t>capacità relazionali</a:t>
            </a:r>
          </a:p>
          <a:p>
            <a:r>
              <a:rPr lang="it-IT" sz="2400" dirty="0">
                <a:solidFill>
                  <a:srgbClr val="FF0000"/>
                </a:solidFill>
              </a:rPr>
              <a:t>→</a:t>
            </a:r>
            <a:r>
              <a:rPr lang="it-IT" sz="2400" dirty="0"/>
              <a:t> </a:t>
            </a:r>
            <a:r>
              <a:rPr lang="it-IT" sz="2400" b="1" dirty="0">
                <a:solidFill>
                  <a:srgbClr val="FF0000"/>
                </a:solidFill>
              </a:rPr>
              <a:t>Aumento del successo scolastico e miglioramento dell’inclusione</a:t>
            </a:r>
          </a:p>
        </p:txBody>
      </p:sp>
    </p:spTree>
    <p:extLst>
      <p:ext uri="{BB962C8B-B14F-4D97-AF65-F5344CB8AC3E}">
        <p14:creationId xmlns:p14="http://schemas.microsoft.com/office/powerpoint/2010/main" val="416381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B897FE-ABF5-B972-11FF-0E46729DB6FA}"/>
              </a:ext>
            </a:extLst>
          </p:cNvPr>
          <p:cNvSpPr txBox="1"/>
          <p:nvPr/>
        </p:nvSpPr>
        <p:spPr>
          <a:xfrm>
            <a:off x="1417582" y="1190298"/>
            <a:ext cx="8962697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</a:rPr>
              <a:t>COSA NON E’ UN DIBATTITO?</a:t>
            </a:r>
          </a:p>
          <a:p>
            <a:r>
              <a:rPr lang="it-IT" sz="2800" dirty="0"/>
              <a:t>Discussione libera</a:t>
            </a:r>
          </a:p>
          <a:p>
            <a:r>
              <a:rPr lang="it-IT" sz="2800" dirty="0"/>
              <a:t>Semplice dialogo</a:t>
            </a:r>
          </a:p>
          <a:p>
            <a:endParaRPr lang="it-IT" dirty="0"/>
          </a:p>
          <a:p>
            <a:pPr algn="ctr"/>
            <a:r>
              <a:rPr lang="it-IT" sz="3200" dirty="0">
                <a:solidFill>
                  <a:srgbClr val="FF0000"/>
                </a:solidFill>
              </a:rPr>
              <a:t>COSA HA IN PIU’ UN DIBATTITO «STRUTTURATO»?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Tempi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Argomentazioni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Efficacia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Gioco di squadra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Divertimento competitivo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0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630B4C-A080-1A04-93D1-B10BE0995EF8}"/>
              </a:ext>
            </a:extLst>
          </p:cNvPr>
          <p:cNvSpPr txBox="1"/>
          <p:nvPr/>
        </p:nvSpPr>
        <p:spPr>
          <a:xfrm>
            <a:off x="772510" y="740979"/>
            <a:ext cx="107520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RETI DEBATE:</a:t>
            </a:r>
          </a:p>
          <a:p>
            <a:r>
              <a:rPr lang="it-IT" sz="2400" dirty="0"/>
              <a:t>DEBATE ITALIA</a:t>
            </a:r>
          </a:p>
          <a:p>
            <a:r>
              <a:rPr lang="it-IT" sz="2400" dirty="0"/>
              <a:t>WE DEBATE</a:t>
            </a:r>
          </a:p>
          <a:p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8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4A0B6F-0E19-C04B-00AA-8F2A5BA1F413}"/>
              </a:ext>
            </a:extLst>
          </p:cNvPr>
          <p:cNvSpPr txBox="1"/>
          <p:nvPr/>
        </p:nvSpPr>
        <p:spPr>
          <a:xfrm>
            <a:off x="1920240" y="1563624"/>
            <a:ext cx="92354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i="1" dirty="0">
                <a:solidFill>
                  <a:srgbClr val="00B050"/>
                </a:solidFill>
              </a:rPr>
              <a:t>“Si impara a dibattere solo dibattendo.”</a:t>
            </a:r>
          </a:p>
          <a:p>
            <a:r>
              <a:rPr lang="it-IT" sz="4000" dirty="0">
                <a:solidFill>
                  <a:srgbClr val="00B050"/>
                </a:solidFill>
              </a:rPr>
              <a:t>                                         </a:t>
            </a:r>
            <a:r>
              <a:rPr lang="it-IT" sz="3200" dirty="0">
                <a:solidFill>
                  <a:srgbClr val="00B050"/>
                </a:solidFill>
              </a:rPr>
              <a:t>Christopher Sanchez</a:t>
            </a:r>
          </a:p>
          <a:p>
            <a:endParaRPr lang="it-IT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it-IT" sz="3200" b="1" dirty="0">
                <a:solidFill>
                  <a:schemeClr val="accent4">
                    <a:lumMod val="75000"/>
                  </a:schemeClr>
                </a:solidFill>
              </a:rPr>
              <a:t>La paura che tutti noi proviamo, o abbiamo provato, soltanto all’idea di parlare in pubblico, deriva principalmente dalla mancanza di pratica.</a:t>
            </a:r>
          </a:p>
        </p:txBody>
      </p:sp>
    </p:spTree>
    <p:extLst>
      <p:ext uri="{BB962C8B-B14F-4D97-AF65-F5344CB8AC3E}">
        <p14:creationId xmlns:p14="http://schemas.microsoft.com/office/powerpoint/2010/main" val="74491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</TotalTime>
  <Words>212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Organico</vt:lpstr>
      <vt:lpstr>DEBATE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Debate</dc:title>
  <dc:creator>Nadia Grieco</dc:creator>
  <cp:lastModifiedBy>Nadia Grieco</cp:lastModifiedBy>
  <cp:revision>31</cp:revision>
  <dcterms:created xsi:type="dcterms:W3CDTF">2022-09-14T14:42:53Z</dcterms:created>
  <dcterms:modified xsi:type="dcterms:W3CDTF">2023-11-20T14:44:01Z</dcterms:modified>
</cp:coreProperties>
</file>